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3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CB11BD-7BFF-4629-A548-D50177166FEF}" type="datetimeFigureOut">
              <a:rPr lang="pt-BR" smtClean="0"/>
              <a:pPr/>
              <a:t>23/11/2016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874E7C-03F3-44D3-A764-7B324C1F005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B11BD-7BFF-4629-A548-D50177166FEF}" type="datetimeFigureOut">
              <a:rPr lang="pt-BR" smtClean="0"/>
              <a:pPr/>
              <a:t>23/11/2016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74E7C-03F3-44D3-A764-7B324C1F005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B11BD-7BFF-4629-A548-D50177166FEF}" type="datetimeFigureOut">
              <a:rPr lang="pt-BR" smtClean="0"/>
              <a:pPr/>
              <a:t>23/11/2016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74E7C-03F3-44D3-A764-7B324C1F005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B11BD-7BFF-4629-A548-D50177166FEF}" type="datetimeFigureOut">
              <a:rPr lang="pt-BR" smtClean="0"/>
              <a:pPr/>
              <a:t>23/11/2016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74E7C-03F3-44D3-A764-7B324C1F005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B11BD-7BFF-4629-A548-D50177166FEF}" type="datetimeFigureOut">
              <a:rPr lang="pt-BR" smtClean="0"/>
              <a:pPr/>
              <a:t>23/11/2016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74E7C-03F3-44D3-A764-7B324C1F005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B11BD-7BFF-4629-A548-D50177166FEF}" type="datetimeFigureOut">
              <a:rPr lang="pt-BR" smtClean="0"/>
              <a:pPr/>
              <a:t>23/11/2016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74E7C-03F3-44D3-A764-7B324C1F005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B11BD-7BFF-4629-A548-D50177166FEF}" type="datetimeFigureOut">
              <a:rPr lang="pt-BR" smtClean="0"/>
              <a:pPr/>
              <a:t>23/11/2016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74E7C-03F3-44D3-A764-7B324C1F005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B11BD-7BFF-4629-A548-D50177166FEF}" type="datetimeFigureOut">
              <a:rPr lang="pt-BR" smtClean="0"/>
              <a:pPr/>
              <a:t>23/11/2016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74E7C-03F3-44D3-A764-7B324C1F005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B11BD-7BFF-4629-A548-D50177166FEF}" type="datetimeFigureOut">
              <a:rPr lang="pt-BR" smtClean="0"/>
              <a:pPr/>
              <a:t>23/11/2016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74E7C-03F3-44D3-A764-7B324C1F005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CB11BD-7BFF-4629-A548-D50177166FEF}" type="datetimeFigureOut">
              <a:rPr lang="pt-BR" smtClean="0"/>
              <a:pPr/>
              <a:t>23/11/2016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874E7C-03F3-44D3-A764-7B324C1F005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CB11BD-7BFF-4629-A548-D50177166FEF}" type="datetimeFigureOut">
              <a:rPr lang="pt-BR" smtClean="0"/>
              <a:pPr/>
              <a:t>23/11/2016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874E7C-03F3-44D3-A764-7B324C1F005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CB11BD-7BFF-4629-A548-D50177166FEF}" type="datetimeFigureOut">
              <a:rPr lang="pt-BR" smtClean="0"/>
              <a:pPr/>
              <a:t>23/11/2016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1874E7C-03F3-44D3-A764-7B324C1F005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643051"/>
            <a:ext cx="7772400" cy="19574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 </a:t>
            </a:r>
            <a:r>
              <a:rPr lang="pt-BR" b="1" dirty="0" smtClean="0"/>
              <a:t>"A EDUCAÇÃO DA JUVENTUDE APRISIONADA”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Profa</a:t>
            </a:r>
            <a:r>
              <a:rPr lang="pt-BR" dirty="0" smtClean="0"/>
              <a:t>. Dra. Ney Cristina M. Oliveira</a:t>
            </a:r>
          </a:p>
          <a:p>
            <a:r>
              <a:rPr lang="pt-BR" dirty="0" smtClean="0"/>
              <a:t>PPEB/UFPA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A Escola deve:</a:t>
            </a:r>
          </a:p>
          <a:p>
            <a:pPr algn="just"/>
            <a:r>
              <a:rPr lang="pt-BR" dirty="0" smtClean="0"/>
              <a:t>“ajudá-lo a </a:t>
            </a:r>
            <a:r>
              <a:rPr lang="pt-BR" dirty="0" smtClean="0"/>
              <a:t>enxergar que é possível fazer outras coisas, que ele é capaz de outras atitudes, outros projetos, outras afeições. É preciso simplesmente </a:t>
            </a:r>
            <a:r>
              <a:rPr lang="pt-BR" dirty="0" smtClean="0"/>
              <a:t>lembrar </a:t>
            </a:r>
            <a:r>
              <a:rPr lang="pt-BR" dirty="0" smtClean="0"/>
              <a:t>que vários detentos jamais tiveram a oportunidade de experimentar isso, vindo não raras vezes, como dissemos, de meios pobres e pouco </a:t>
            </a:r>
            <a:r>
              <a:rPr lang="pt-BR" dirty="0" smtClean="0"/>
              <a:t>estruturados” (Professora A, 2016)</a:t>
            </a: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“Uma </a:t>
            </a:r>
            <a:r>
              <a:rPr lang="pt-BR" dirty="0" smtClean="0"/>
              <a:t>escola competente, quer do município, do presídio do Estado, quer da rede particular, trabalha no sentido de proporcionar formação e informação juntas. Ela enfatiza a importância da participação do aluno como sujeito e não paciente do processo educativo, sendo importante “ouvir o aluno”, respeitá-lo, e caso realmente se queiram estudantes pensando, falando, sendo compreendidos e compreendendo, </a:t>
            </a:r>
            <a:r>
              <a:rPr lang="pt-BR" dirty="0" smtClean="0"/>
              <a:t>para isso a </a:t>
            </a:r>
            <a:r>
              <a:rPr lang="pt-BR" dirty="0" smtClean="0"/>
              <a:t>escola tem que ser outra</a:t>
            </a:r>
            <a:r>
              <a:rPr lang="pt-BR" dirty="0" smtClean="0"/>
              <a:t>. Eu estou na educação no cárcere para construir esta outra escola” (Professora B, 2016)</a:t>
            </a:r>
            <a:endParaRPr lang="pt-BR" dirty="0" smtClean="0"/>
          </a:p>
          <a:p>
            <a:r>
              <a:rPr lang="pt-BR" dirty="0" smtClean="0"/>
              <a:t> 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Desafios... 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dirty="0" smtClean="0"/>
              <a:t>“ A </a:t>
            </a:r>
            <a:r>
              <a:rPr lang="pt-BR" sz="2400" dirty="0" smtClean="0"/>
              <a:t>formação de professores e de agentes penitenciários para atuar na educação no cárcere ainda é incipiente, se tornando mais um desafio a ser superado, pois não atinge a grande maioria dos interessados. A falta de formação adequada e o perfil desfocado dos profissionais que atuam na educação compromete o trabalho </a:t>
            </a:r>
            <a:r>
              <a:rPr lang="pt-BR" sz="2400" dirty="0" smtClean="0"/>
              <a:t>realizado” (Professora B, 2016)</a:t>
            </a:r>
            <a:endParaRPr lang="pt-BR" sz="2400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Desafios...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578291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4322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A JUVENTUDE PARAENSE APRISIONADA:</a:t>
            </a:r>
            <a:br>
              <a:rPr lang="pt-BR" sz="3600" dirty="0" smtClean="0"/>
            </a:br>
            <a:r>
              <a:rPr lang="pt-BR" sz="3600" dirty="0" smtClean="0"/>
              <a:t>SUSIPE </a:t>
            </a:r>
            <a:r>
              <a:rPr lang="pt-BR" sz="3600" dirty="0" smtClean="0"/>
              <a:t>EM NÚMEROS</a:t>
            </a:r>
            <a:endParaRPr lang="pt-BR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dirty="0" smtClean="0"/>
              <a:t>A educação no âmbito das prisões emergiu das proposições dos organismos internacionais para ser afirmada como direito humano universal, irrestrito e, por conseguinte, garantido às pessoas em restrição e</a:t>
            </a:r>
            <a:r>
              <a:rPr lang="pt-BR" sz="2000" b="1" dirty="0" smtClean="0"/>
              <a:t> </a:t>
            </a:r>
            <a:r>
              <a:rPr lang="pt-BR" sz="2000" dirty="0" smtClean="0"/>
              <a:t>privação de liberdade</a:t>
            </a:r>
            <a:r>
              <a:rPr lang="pt-BR" sz="2000" baseline="30000" dirty="0" smtClean="0"/>
              <a:t>:</a:t>
            </a:r>
            <a:endParaRPr lang="pt-BR" sz="2000" dirty="0" smtClean="0"/>
          </a:p>
          <a:p>
            <a:pPr algn="just">
              <a:buFont typeface="Wingdings" pitchFamily="2" charset="2"/>
              <a:buChar char="q"/>
            </a:pPr>
            <a:r>
              <a:rPr lang="pt-BR" sz="2000" dirty="0" smtClean="0"/>
              <a:t>A Declaração Universal dos Direitos Humanos, aprovada pela Organização das Nações Unidas, </a:t>
            </a:r>
            <a:r>
              <a:rPr lang="pt-BR" sz="2000" dirty="0" smtClean="0"/>
              <a:t>em </a:t>
            </a:r>
            <a:r>
              <a:rPr lang="pt-BR" sz="2000" dirty="0" smtClean="0"/>
              <a:t>1948</a:t>
            </a:r>
            <a:r>
              <a:rPr lang="pt-BR" sz="2000" dirty="0" smtClean="0"/>
              <a:t>, no artigo 26, declara expressamente, entre outras coisas, que “Toda pessoa tem direito a educação”. </a:t>
            </a:r>
          </a:p>
          <a:p>
            <a:pPr algn="just">
              <a:buFont typeface="Wingdings" pitchFamily="2" charset="2"/>
              <a:buChar char="q"/>
            </a:pPr>
            <a:r>
              <a:rPr lang="pt-BR" sz="2000" dirty="0" smtClean="0"/>
              <a:t>O Brasil promulgou a Lei nº </a:t>
            </a:r>
            <a:r>
              <a:rPr lang="pt-BR" sz="2000" dirty="0" smtClean="0"/>
              <a:t>3.274 </a:t>
            </a:r>
            <a:r>
              <a:rPr lang="pt-BR" sz="2000" dirty="0" smtClean="0"/>
              <a:t>de 02/10/1957, </a:t>
            </a:r>
            <a:r>
              <a:rPr lang="pt-BR" sz="2000" dirty="0" smtClean="0"/>
              <a:t>dispõe </a:t>
            </a:r>
            <a:r>
              <a:rPr lang="pt-BR" sz="2000" dirty="0" smtClean="0"/>
              <a:t>sobre as Normas Gerais do Regime Penitenciário, advindas do documento conhecido por “Regras Mínimas” que discorre acerca do tratamento mínimo a ser adotado para com a pessoa presa estabelecido no ano de 1955.</a:t>
            </a:r>
            <a:endParaRPr lang="pt-BR" sz="2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Um breve histórico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pt-BR" sz="5500" dirty="0" smtClean="0"/>
              <a:t>Lei de Execução Penal de 1984, explicita no seu art. 3º que “ao condenado e ao interno serão assegurados todos os direitos não atingidos pela sentença ou pela lei”, incluindo “instrução escolar e formação profissional”, e assistência material, jurídica, social, religiosa e a saúde (art. 11). E o “estabelecimento de uma biblioteca, para uso de todas as categorias de reclusos, provida de livros instrutivos, recreativos e didáticos” (art. 21).</a:t>
            </a:r>
          </a:p>
          <a:p>
            <a:pPr algn="just">
              <a:buNone/>
            </a:pPr>
            <a:endParaRPr lang="pt-BR" sz="5500" dirty="0" smtClean="0"/>
          </a:p>
          <a:p>
            <a:pPr algn="just"/>
            <a:r>
              <a:rPr lang="pt-BR" sz="5500" dirty="0" smtClean="0"/>
              <a:t>V CONFINTEA, realizada em Hamburgo, na Alemanha </a:t>
            </a:r>
            <a:r>
              <a:rPr lang="pt-BR" sz="5500" dirty="0" smtClean="0"/>
              <a:t>em 1997 assegurou </a:t>
            </a:r>
            <a:r>
              <a:rPr lang="pt-BR" sz="5500" dirty="0" smtClean="0"/>
              <a:t>o direito de todas as pessoas encarceradas à aprendizagem, </a:t>
            </a:r>
            <a:r>
              <a:rPr lang="pt-BR" sz="5500" dirty="0" smtClean="0"/>
              <a:t>proporcionando informações </a:t>
            </a:r>
            <a:r>
              <a:rPr lang="pt-BR" sz="5500" dirty="0" smtClean="0"/>
              <a:t>sobre os diferentes níveis de formação e permitindo acesso aos mesmos.</a:t>
            </a:r>
          </a:p>
          <a:p>
            <a:pPr algn="just"/>
            <a:endParaRPr lang="pt-BR" sz="5500" dirty="0" smtClean="0"/>
          </a:p>
          <a:p>
            <a:pPr algn="just"/>
            <a:r>
              <a:rPr lang="pt-BR" sz="5500" dirty="0" smtClean="0"/>
              <a:t>Projeto “Educando para a Liberdade” </a:t>
            </a:r>
            <a:r>
              <a:rPr lang="pt-BR" sz="5500" dirty="0" smtClean="0"/>
              <a:t>Promoção da Educação nas prisões brasileiras. foram </a:t>
            </a:r>
            <a:r>
              <a:rPr lang="pt-BR" sz="5500" dirty="0" smtClean="0"/>
              <a:t>iniciadas em julho de </a:t>
            </a:r>
            <a:r>
              <a:rPr lang="pt-BR" sz="5500" dirty="0" smtClean="0"/>
              <a:t>2005 (experiências piloto). O </a:t>
            </a:r>
            <a:r>
              <a:rPr lang="pt-BR" sz="5500" dirty="0" smtClean="0"/>
              <a:t>Pará </a:t>
            </a:r>
            <a:r>
              <a:rPr lang="pt-BR" sz="5500" dirty="0" smtClean="0"/>
              <a:t>integra a </a:t>
            </a:r>
            <a:r>
              <a:rPr lang="pt-BR" sz="5500" dirty="0" smtClean="0"/>
              <a:t>partir de 2006. </a:t>
            </a:r>
            <a:r>
              <a:rPr lang="pt-BR" sz="5500" dirty="0" smtClean="0"/>
              <a:t>Uma ação dirigida pela UNESCO</a:t>
            </a:r>
            <a:r>
              <a:rPr lang="pt-BR" sz="5500" dirty="0" smtClean="0"/>
              <a:t>, </a:t>
            </a:r>
            <a:r>
              <a:rPr lang="pt-BR" sz="5500" dirty="0" smtClean="0"/>
              <a:t>financiamento do Governo </a:t>
            </a:r>
            <a:r>
              <a:rPr lang="pt-BR" sz="5500" dirty="0" smtClean="0"/>
              <a:t>Japonês, </a:t>
            </a:r>
            <a:r>
              <a:rPr lang="pt-BR" sz="5500" dirty="0" smtClean="0"/>
              <a:t>com a ação interministerial do Ministério </a:t>
            </a:r>
            <a:r>
              <a:rPr lang="pt-BR" sz="5500" dirty="0" smtClean="0"/>
              <a:t>da </a:t>
            </a:r>
            <a:r>
              <a:rPr lang="pt-BR" sz="5500" dirty="0" smtClean="0"/>
              <a:t>Educação e </a:t>
            </a:r>
            <a:r>
              <a:rPr lang="pt-BR" sz="5500" dirty="0" smtClean="0"/>
              <a:t>Ministério da </a:t>
            </a:r>
            <a:r>
              <a:rPr lang="pt-BR" sz="5500" dirty="0" smtClean="0"/>
              <a:t>Justiça em </a:t>
            </a:r>
            <a:r>
              <a:rPr lang="pt-BR" sz="5500" dirty="0" smtClean="0"/>
              <a:t>2006. </a:t>
            </a:r>
            <a:endParaRPr lang="pt-BR" sz="5500" dirty="0" smtClean="0"/>
          </a:p>
          <a:p>
            <a:pPr algn="just"/>
            <a:endParaRPr lang="pt-BR" sz="5500" dirty="0" smtClean="0"/>
          </a:p>
          <a:p>
            <a:pPr algn="just"/>
            <a:r>
              <a:rPr lang="pt-BR" sz="5600" dirty="0" smtClean="0"/>
              <a:t>A UNESCO atua com </a:t>
            </a:r>
            <a:r>
              <a:rPr lang="pt-BR" sz="5600" dirty="0" smtClean="0"/>
              <a:t>o projeto Educando para a Liberdade, </a:t>
            </a:r>
            <a:r>
              <a:rPr lang="pt-BR" sz="5600" dirty="0" smtClean="0"/>
              <a:t>a partir de marcos do </a:t>
            </a:r>
            <a:r>
              <a:rPr lang="pt-BR" sz="5600" dirty="0" smtClean="0"/>
              <a:t>direito internacional como a Declaração Universal dos Direitos Humanos, as Regras Mínimas das Nações Unidas para o Tratamento de Reclusos, a Declaração e Programa de Ação para uma Cultura de Paz, a Conferência Internacional sobre a educação de Adultos (V CONFINTEA), o Marco de Ação de Dacar, a Declaração Mundial de Educação para Todos e a Década das Nações Unidas</a:t>
            </a:r>
            <a:r>
              <a:rPr lang="pt-BR" sz="5600" dirty="0" smtClean="0"/>
              <a:t>.</a:t>
            </a:r>
            <a:endParaRPr lang="pt-BR" sz="5500" dirty="0" smtClean="0"/>
          </a:p>
          <a:p>
            <a:pPr algn="just">
              <a:buNone/>
            </a:pPr>
            <a:endParaRPr lang="pt-BR" sz="5500" dirty="0" smtClean="0"/>
          </a:p>
          <a:p>
            <a:pPr algn="just"/>
            <a:r>
              <a:rPr lang="pt-BR" sz="5500" dirty="0" smtClean="0"/>
              <a:t>O Plano de Ação produzido na VI CONFINTEA (Belém, 2009) </a:t>
            </a:r>
            <a:r>
              <a:rPr lang="pt-BR" sz="5500" dirty="0" smtClean="0"/>
              <a:t>foi o documento mais </a:t>
            </a:r>
            <a:r>
              <a:rPr lang="pt-BR" sz="5500" dirty="0" smtClean="0"/>
              <a:t>direto ao designar que a Educação de Jovens e Adultos precisa acontecer em todas as unidades prisionais e em todos os níveis </a:t>
            </a:r>
            <a:r>
              <a:rPr lang="pt-BR" sz="5500" dirty="0" smtClean="0"/>
              <a:t>da educação oficial.</a:t>
            </a:r>
            <a:r>
              <a:rPr lang="pt-BR" sz="5500" dirty="0" smtClean="0"/>
              <a:t> </a:t>
            </a:r>
            <a:endParaRPr lang="pt-BR" sz="5500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Histórico e marco legal...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1800" dirty="0" smtClean="0"/>
              <a:t>A Lei de Diretrizes e Bases da Educação Nacional nº9394/96 (LDBEN), de 20 de dezembro 1996, ainda que posterior a LEP, não apresentou mecanismos inerentes acerca da educação em espaços de privação de liberdade.</a:t>
            </a:r>
          </a:p>
          <a:p>
            <a:pPr algn="just"/>
            <a:r>
              <a:rPr lang="pt-BR" sz="1800" dirty="0" smtClean="0"/>
              <a:t>O Plano Nacional de Educação (PNE/Lei Nº 10.172 de 2001) previu uma atuação conjunta com o Ministério da Justiça em relação à educação de jovens e adultos para presos e egressos, contando com recursos do Fundo Penitenciário (FUNPEN).</a:t>
            </a:r>
          </a:p>
          <a:p>
            <a:pPr algn="just"/>
            <a:r>
              <a:rPr lang="pt-BR" sz="1800" dirty="0" smtClean="0"/>
              <a:t>No atual PNE (2014 – 2024) Lei Nº 13.005/2014, a meta 09 previu elevar a taxa de alfabetização da população com quinze anos ou mais, erradicar o analfabetismo absoluto e reduzir em </a:t>
            </a:r>
            <a:r>
              <a:rPr lang="pt-BR" sz="1800" dirty="0" err="1" smtClean="0"/>
              <a:t>cinquenta</a:t>
            </a:r>
            <a:r>
              <a:rPr lang="pt-BR" sz="1800" dirty="0" smtClean="0"/>
              <a:t> por cento a taxa de analfabetismo funcional. A estratégia 9.8 assegurou a oferta de educação de jovens e adultos, nas etapas de ensino fundamental e médio, às pessoas privadas de liberdade em todos os estabelecimentos penais,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Histórico e marco legal...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Projeto contribuiu no fomento em favor da remição de pena pelo estudo, </a:t>
            </a:r>
            <a:r>
              <a:rPr lang="pt-BR" dirty="0" smtClean="0"/>
              <a:t>mas isso só foi normatizado a </a:t>
            </a:r>
            <a:r>
              <a:rPr lang="pt-BR" dirty="0" smtClean="0"/>
              <a:t>partir do ano de 2011 com a </a:t>
            </a:r>
            <a:r>
              <a:rPr lang="pt-BR" dirty="0" smtClean="0"/>
              <a:t>Lei </a:t>
            </a:r>
            <a:r>
              <a:rPr lang="pt-BR" dirty="0" smtClean="0"/>
              <a:t>12.433 que altera a Lei no 7.210, de 11 de julho de 1984 (Lei de Execução Penal), para dispor sobre a remição de parte do tempo de execução da pena por estudo ou por </a:t>
            </a:r>
            <a:r>
              <a:rPr lang="pt-BR" dirty="0" smtClean="0"/>
              <a:t>trabalho.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Projeto Educando para Liberdade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A população carcerária custodiada hoje supera os 12 mil presos e presas, distribuídos em 44 (quarenta e quatro) unidades prisionais no Estado do Pará.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Educação Formal com 1.225 estudantes, Educação não formal, entendida pela SUSIPE como as práticas atinentes a aulas de violão, dança e cursos livres, seriam atividades “complementares” a formação da pessoa presa. E por fim 304 matrículas em cursos profissionalizantes, segundo dados de 2015.</a:t>
            </a:r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Educação para Privados de Liberdade no Pará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2200" dirty="0" smtClean="0"/>
              <a:t>O </a:t>
            </a:r>
            <a:r>
              <a:rPr lang="pt-BR" sz="2200" dirty="0" smtClean="0"/>
              <a:t>processo de implantação da educação se deu através do primeiro </a:t>
            </a:r>
            <a:r>
              <a:rPr lang="pt-BR" sz="2200" b="1" dirty="0" smtClean="0"/>
              <a:t>convênio  nº 603/2006</a:t>
            </a:r>
            <a:r>
              <a:rPr lang="pt-BR" sz="2200" dirty="0" smtClean="0"/>
              <a:t> de cooperação técnica entre a Secretaria de Estado de Educação – </a:t>
            </a:r>
            <a:r>
              <a:rPr lang="pt-BR" sz="2200" b="1" dirty="0" smtClean="0"/>
              <a:t>SEDUC</a:t>
            </a:r>
            <a:r>
              <a:rPr lang="pt-BR" sz="2200" dirty="0" smtClean="0"/>
              <a:t>- e a Superintendência do Sistema Penitenciário – </a:t>
            </a:r>
            <a:r>
              <a:rPr lang="pt-BR" sz="2200" b="1" dirty="0" smtClean="0"/>
              <a:t>SUSIPE</a:t>
            </a:r>
            <a:r>
              <a:rPr lang="pt-BR" sz="2200" dirty="0" smtClean="0"/>
              <a:t>. </a:t>
            </a:r>
            <a:endParaRPr lang="pt-BR" sz="2200" dirty="0" smtClean="0"/>
          </a:p>
          <a:p>
            <a:pPr algn="just"/>
            <a:r>
              <a:rPr lang="pt-BR" sz="2200" dirty="0" smtClean="0"/>
              <a:t>Objetivo foi a </a:t>
            </a:r>
            <a:r>
              <a:rPr lang="pt-BR" sz="2200" dirty="0" smtClean="0"/>
              <a:t>implantação de turmas de Educação de Jovens e Adultos (EJA) do Ensino Fundamental – Alfabetização à 4ª </a:t>
            </a:r>
            <a:r>
              <a:rPr lang="pt-BR" sz="2200" dirty="0" smtClean="0"/>
              <a:t>etapa </a:t>
            </a:r>
            <a:r>
              <a:rPr lang="pt-BR" sz="2200" dirty="0" smtClean="0"/>
              <a:t>e Ensino Médio. </a:t>
            </a:r>
            <a:r>
              <a:rPr lang="pt-BR" sz="2200" dirty="0" smtClean="0"/>
              <a:t>Essa modalidade de </a:t>
            </a:r>
            <a:r>
              <a:rPr lang="pt-BR" sz="2200" dirty="0" smtClean="0"/>
              <a:t>convênio se renova a cada dois anos de vigência.</a:t>
            </a:r>
          </a:p>
          <a:p>
            <a:pPr algn="just"/>
            <a:r>
              <a:rPr lang="pt-BR" sz="2200" dirty="0" smtClean="0"/>
              <a:t>Até </a:t>
            </a:r>
            <a:r>
              <a:rPr lang="pt-BR" sz="2200" dirty="0" smtClean="0"/>
              <a:t>o momento foram assinados quatro convênios: </a:t>
            </a:r>
            <a:r>
              <a:rPr lang="pt-BR" sz="2200" b="1" dirty="0" smtClean="0"/>
              <a:t>convênio nº 603/2006,  convênio nº 1118/2009, convênio nº 014/2012 e o convênio nº 268/2014</a:t>
            </a:r>
            <a:r>
              <a:rPr lang="pt-BR" sz="2200" b="1" dirty="0" smtClean="0"/>
              <a:t>. </a:t>
            </a:r>
            <a:endParaRPr lang="pt-BR" sz="2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/>
              <a:t>A oferta da educação básica para os privados de liberdade no Pará</a:t>
            </a:r>
            <a:endParaRPr lang="pt-BR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1800" dirty="0" smtClean="0"/>
              <a:t>Os professores do convênio são cedidos para a SUSIPE com 200 horas acrescido de gratificação garantida em lei (LEP) que corresponde a 50% de gratificação de risco de vida. Os horários das aulas variam pela manhã, tarde e noite sendo os professores distribuídos nesses turnos. O turno da noite existe </a:t>
            </a:r>
            <a:r>
              <a:rPr lang="pt-BR" sz="1800" dirty="0" smtClean="0"/>
              <a:t>somente </a:t>
            </a:r>
            <a:r>
              <a:rPr lang="pt-BR" sz="1800" dirty="0" smtClean="0"/>
              <a:t>no Centro de Reeducação Feminino – CRF- e no Centro de Recuperação do Coqueiro – CRC.</a:t>
            </a:r>
          </a:p>
          <a:p>
            <a:pPr algn="just"/>
            <a:r>
              <a:rPr lang="pt-BR" sz="1800" dirty="0" smtClean="0"/>
              <a:t>A </a:t>
            </a:r>
            <a:r>
              <a:rPr lang="pt-BR" sz="1800" dirty="0" smtClean="0"/>
              <a:t>Coordenação da Educação de Jovens e Adultos – CEJA </a:t>
            </a:r>
            <a:r>
              <a:rPr lang="pt-BR" sz="1800" dirty="0" smtClean="0"/>
              <a:t>da SEDUC é o setor </a:t>
            </a:r>
            <a:r>
              <a:rPr lang="pt-BR" sz="1800" dirty="0" smtClean="0"/>
              <a:t>que administra a </a:t>
            </a:r>
            <a:r>
              <a:rPr lang="pt-BR" sz="1800" i="1" dirty="0" smtClean="0"/>
              <a:t>Educação de Jovens e Adultos privados de </a:t>
            </a:r>
            <a:r>
              <a:rPr lang="pt-BR" sz="1800" i="1" dirty="0" smtClean="0"/>
              <a:t>liberdade.</a:t>
            </a:r>
          </a:p>
          <a:p>
            <a:pPr algn="just"/>
            <a:r>
              <a:rPr lang="pt-BR" sz="1800" dirty="0" smtClean="0"/>
              <a:t>Há sempre uma instabilidade na lotação dos professores pois depende dos aportes orçamentários da </a:t>
            </a:r>
            <a:r>
              <a:rPr lang="pt-BR" sz="1800" dirty="0" err="1" smtClean="0"/>
              <a:t>Susipe</a:t>
            </a:r>
            <a:r>
              <a:rPr lang="pt-BR" sz="1800" dirty="0" smtClean="0"/>
              <a:t>, do quantitativo das sala de aula e/ou unidade prisionais que terão a oferta educativa. A oferta da educação não é determinada pela SEDUC.</a:t>
            </a:r>
          </a:p>
          <a:p>
            <a:pPr algn="just"/>
            <a:endParaRPr lang="pt-BR" sz="1800" dirty="0" smtClean="0"/>
          </a:p>
          <a:p>
            <a:pPr algn="just"/>
            <a:endParaRPr lang="pt-BR" sz="1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Os Convênios </a:t>
            </a:r>
            <a:r>
              <a:rPr lang="pt-BR" dirty="0" err="1" smtClean="0"/>
              <a:t>Seduc</a:t>
            </a:r>
            <a:r>
              <a:rPr lang="pt-BR" dirty="0" smtClean="0"/>
              <a:t>/</a:t>
            </a:r>
            <a:r>
              <a:rPr lang="pt-BR" dirty="0" err="1" smtClean="0"/>
              <a:t>Susipe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pt-BR" dirty="0" smtClean="0"/>
              <a:t>Vencer a lógica da segurança  que está acima do valor da educação;</a:t>
            </a:r>
          </a:p>
          <a:p>
            <a:pPr lvl="0" algn="just"/>
            <a:r>
              <a:rPr lang="pt-BR" dirty="0" smtClean="0"/>
              <a:t>Vencer o preconceito dentro da própria unidade prisional pois a oferta da escolarização ainda é vista como um privilégio;</a:t>
            </a:r>
          </a:p>
          <a:p>
            <a:pPr lvl="0" algn="just"/>
            <a:r>
              <a:rPr lang="pt-BR" dirty="0" smtClean="0"/>
              <a:t>Carência na oferta de material pedagógico; recursos didáticos;</a:t>
            </a:r>
            <a:endParaRPr lang="pt-BR" dirty="0" smtClean="0"/>
          </a:p>
          <a:p>
            <a:pPr lvl="0" algn="just"/>
            <a:r>
              <a:rPr lang="pt-BR" dirty="0" smtClean="0"/>
              <a:t>Falta de Salas </a:t>
            </a:r>
            <a:r>
              <a:rPr lang="pt-BR" dirty="0" smtClean="0"/>
              <a:t>de aula </a:t>
            </a:r>
            <a:r>
              <a:rPr lang="pt-BR" dirty="0" smtClean="0"/>
              <a:t>adequadas, Biblioteca equipada e Sala de Informática; </a:t>
            </a:r>
            <a:endParaRPr lang="pt-BR" dirty="0" smtClean="0"/>
          </a:p>
          <a:p>
            <a:pPr lvl="0" algn="just"/>
            <a:r>
              <a:rPr lang="pt-BR" dirty="0" smtClean="0"/>
              <a:t>Profissionais responsáveis pela coordenação pedagógica das atividades;</a:t>
            </a:r>
            <a:endParaRPr lang="pt-BR" dirty="0" smtClean="0"/>
          </a:p>
          <a:p>
            <a:pPr lvl="0" algn="just"/>
            <a:r>
              <a:rPr lang="pt-BR" dirty="0" smtClean="0"/>
              <a:t>Apoio dos Agentes prisionais e outros funcionários;</a:t>
            </a:r>
            <a:endParaRPr lang="pt-BR" dirty="0" smtClean="0"/>
          </a:p>
          <a:p>
            <a:pPr lvl="0" algn="just"/>
            <a:r>
              <a:rPr lang="pt-BR" dirty="0" smtClean="0"/>
              <a:t>Melhores condições de espaço para alunos e professores;</a:t>
            </a:r>
          </a:p>
          <a:p>
            <a:pPr lvl="0" algn="just"/>
            <a:r>
              <a:rPr lang="pt-BR" dirty="0" smtClean="0"/>
              <a:t>Educação x Uso de drogas</a:t>
            </a:r>
            <a:r>
              <a:rPr lang="pt-BR" dirty="0" smtClean="0"/>
              <a:t>;</a:t>
            </a:r>
          </a:p>
          <a:p>
            <a:pPr lvl="0" algn="just"/>
            <a:r>
              <a:rPr lang="pt-BR" dirty="0" smtClean="0"/>
              <a:t>Tudo depende do </a:t>
            </a:r>
            <a:r>
              <a:rPr lang="pt-BR" dirty="0" smtClean="0"/>
              <a:t>diretor da </a:t>
            </a:r>
            <a:r>
              <a:rPr lang="pt-BR" dirty="0" smtClean="0"/>
              <a:t>unidade </a:t>
            </a:r>
            <a:r>
              <a:rPr lang="pt-BR" dirty="0" smtClean="0"/>
              <a:t>e da coordenação.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Desafios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163</TotalTime>
  <Words>1227</Words>
  <Application>Microsoft Office PowerPoint</Application>
  <PresentationFormat>Apresentação na tela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Concurso</vt:lpstr>
      <vt:lpstr> "A EDUCAÇÃO DA JUVENTUDE APRISIONADA”</vt:lpstr>
      <vt:lpstr>Um breve histórico</vt:lpstr>
      <vt:lpstr>Histórico e marco legal...</vt:lpstr>
      <vt:lpstr>Histórico e marco legal...</vt:lpstr>
      <vt:lpstr>Projeto Educando para Liberdade</vt:lpstr>
      <vt:lpstr>Educação para Privados de Liberdade no Pará</vt:lpstr>
      <vt:lpstr>A oferta da educação básica para os privados de liberdade no Pará</vt:lpstr>
      <vt:lpstr>Os Convênios Seduc/Susipe</vt:lpstr>
      <vt:lpstr>Desafios</vt:lpstr>
      <vt:lpstr>Desafios... </vt:lpstr>
      <vt:lpstr>Desafios...</vt:lpstr>
      <vt:lpstr>A JUVENTUDE PARAENSE APRISIONADA: SUSIPE EM NÚMEROS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"A educação da juventude aprisionada”</dc:title>
  <dc:creator>Acer</dc:creator>
  <cp:lastModifiedBy>ppeb ppeb</cp:lastModifiedBy>
  <cp:revision>24</cp:revision>
  <dcterms:created xsi:type="dcterms:W3CDTF">2016-11-18T23:53:15Z</dcterms:created>
  <dcterms:modified xsi:type="dcterms:W3CDTF">2016-11-23T16:43:56Z</dcterms:modified>
</cp:coreProperties>
</file>